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3" r:id="rId2"/>
    <p:sldId id="287" r:id="rId3"/>
    <p:sldId id="288" r:id="rId4"/>
    <p:sldId id="298" r:id="rId5"/>
    <p:sldId id="289" r:id="rId6"/>
    <p:sldId id="290" r:id="rId7"/>
    <p:sldId id="291" r:id="rId8"/>
    <p:sldId id="296" r:id="rId9"/>
    <p:sldId id="297" r:id="rId10"/>
    <p:sldId id="293" r:id="rId11"/>
    <p:sldId id="294" r:id="rId12"/>
    <p:sldId id="299" r:id="rId13"/>
    <p:sldId id="295" r:id="rId14"/>
    <p:sldId id="292" r:id="rId15"/>
    <p:sldId id="257" r:id="rId16"/>
    <p:sldId id="278" r:id="rId17"/>
    <p:sldId id="305" r:id="rId18"/>
    <p:sldId id="306" r:id="rId19"/>
    <p:sldId id="307" r:id="rId20"/>
    <p:sldId id="310" r:id="rId21"/>
    <p:sldId id="279" r:id="rId22"/>
    <p:sldId id="300" r:id="rId23"/>
    <p:sldId id="302" r:id="rId24"/>
    <p:sldId id="301" r:id="rId25"/>
    <p:sldId id="304" r:id="rId26"/>
    <p:sldId id="309" r:id="rId27"/>
    <p:sldId id="273" r:id="rId28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7208" autoAdjust="0"/>
  </p:normalViewPr>
  <p:slideViewPr>
    <p:cSldViewPr>
      <p:cViewPr varScale="1">
        <p:scale>
          <a:sx n="55" d="100"/>
          <a:sy n="55" d="100"/>
        </p:scale>
        <p:origin x="-2184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3536950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6736727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176388"/>
            <a:ext cx="5381513" cy="2390889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13AF7-49A5-493E-A489-4657C8D5F584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177E3-62E3-4D2D-AE9C-EFF8A9309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F47A0-8655-4FEF-B65E-994819940223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4B7E-5A77-42DA-9FBC-D0AB380C1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975360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8922-7C9C-4184-9E7D-A1A36CC86089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4876-C699-430E-9CCC-0BFEDC10B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3CDE-D394-49C1-8F5F-A14AF5503610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B928-7778-4BF2-BB7B-DD1029AEB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3536950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143348"/>
            <a:ext cx="4477871" cy="111394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0A5D-21D7-49A6-B96C-50CC5DDC8EB4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69706-CD18-4FE4-87E9-6CE5E3B36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7CA79-AEE5-4B5F-9DA8-AA8428735ADB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16950-AB1B-4187-92DD-D26C6AB8D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ED96-6E63-4EAC-8B1F-5F83766A114D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A061-06BF-4BE2-AFAF-6483CC1FB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99A1-230C-49E6-A743-841717A1EDA8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8EDB-6662-4B93-84E4-7F4B78FBB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56E1-A6D8-42DB-8438-EAD08D477E93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4579-849E-48BD-BAAC-161D427A0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EDF9-1539-470E-9308-384040F26D8A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0C22-1B0F-49BE-A9B8-6A93C5959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3536950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347315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5952561"/>
            <a:ext cx="4787654" cy="1524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B790-A484-4039-A1D1-C12DD2EDDADA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B6094-FD69-4D63-AB90-425BC7C0F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38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613" y="5829300"/>
            <a:ext cx="488473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976313"/>
            <a:ext cx="48006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0"/>
            <a:ext cx="1885950" cy="487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6C3E16-0BA2-4485-8E83-A0AFC98CE3A5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229600"/>
            <a:ext cx="2514600" cy="487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0"/>
            <a:ext cx="1371600" cy="487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93C863-2F10-409F-9E8D-EB0771CF0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5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46" r:id="rId9"/>
    <p:sldLayoutId id="2147483737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5" y="0"/>
            <a:ext cx="6192688" cy="8604448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Авангардского филиала   государственного бюджетного общеобразовательного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учреждения Самарской области средней общеобразовательной школы «Образовательный центр»                                                                                                 имени Героя Советского Союза Ваничкина Ивана Дмитриевича</a:t>
            </a:r>
            <a:b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с. Алексеевка муниципального района Алексеевский Самарской области - 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детский сад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Буратино»</a:t>
            </a:r>
            <a:b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                            младших дошкольников посредством развития сенсорики и мелкой моторики.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 группы общеразвивающей направленности «Тридевятое царство»</a:t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Амельченко Г.П.</a:t>
            </a:r>
            <a:b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п. Авангард</a:t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г.</a:t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824" y="5076056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2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18" y="1324280"/>
            <a:ext cx="30963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0648" y="107504"/>
            <a:ext cx="6300700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 с крышками от пластиковых бутылок.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4" y="4139952"/>
            <a:ext cx="234843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36248"/>
            <a:ext cx="3068513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300192"/>
            <a:ext cx="37222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01" y="6642230"/>
            <a:ext cx="2340261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3988576"/>
            <a:ext cx="3277418" cy="222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4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9" y="4211960"/>
            <a:ext cx="3024335" cy="465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24744" y="3275856"/>
            <a:ext cx="4608512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«Цветочное панно»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4211960"/>
            <a:ext cx="2996952" cy="461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0" y="288132"/>
            <a:ext cx="31546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68760" y="251520"/>
            <a:ext cx="4248472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«Весёлый поезд»</a:t>
            </a:r>
            <a:endParaRPr lang="ru-RU" sz="4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6228184"/>
            <a:ext cx="3673624" cy="27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1055068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5" y="3635896"/>
            <a:ext cx="381642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9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3" y="400979"/>
            <a:ext cx="22764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1" y="251521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3" y="2915817"/>
            <a:ext cx="2808313" cy="336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6284348"/>
            <a:ext cx="3816422" cy="27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29000" y="5364088"/>
            <a:ext cx="3240359" cy="7635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Игры                                 с прищепками</a:t>
            </a:r>
            <a:endParaRPr lang="ru-RU" sz="2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7" y="6546682"/>
            <a:ext cx="2380891" cy="22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3059832"/>
            <a:ext cx="237626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216" y="224659"/>
            <a:ext cx="6627959" cy="890957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Игры с подвижными фигурками                                         на проволочном каркасе</a:t>
            </a:r>
            <a:endParaRPr lang="ru-RU" sz="3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6" y="5724128"/>
            <a:ext cx="329775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23" y="5724128"/>
            <a:ext cx="3168352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8" y="1220720"/>
            <a:ext cx="2636465" cy="255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09" y="1269481"/>
            <a:ext cx="2573180" cy="251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44" y="3958433"/>
            <a:ext cx="2592289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7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8640" y="0"/>
            <a:ext cx="5976664" cy="8676456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«Волшебные мешочки»  для развития                              тактильных ощущений.                              </a:t>
            </a:r>
          </a:p>
          <a:p>
            <a:pPr marL="46037" indent="0" algn="ctr">
              <a:buNone/>
            </a:pP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ctr"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ctr">
              <a:buNone/>
            </a:pPr>
            <a:endParaRPr lang="ru-RU" sz="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ctr">
              <a:buNone/>
            </a:pPr>
            <a:endParaRPr lang="ru-RU" sz="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ctr"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Определяем на ощупь  геометрические фигуры,.</a:t>
            </a: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Мешочки, </a:t>
            </a:r>
          </a:p>
          <a:p>
            <a:pPr marL="46037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наполнены</a:t>
            </a:r>
          </a:p>
          <a:p>
            <a:pPr marL="46037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различными</a:t>
            </a: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крупами .</a:t>
            </a: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5" y="1063384"/>
            <a:ext cx="2016224" cy="174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83365"/>
            <a:ext cx="2304256" cy="21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3419872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5914268"/>
            <a:ext cx="4000897" cy="283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3419872"/>
            <a:ext cx="2190402" cy="221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0"/>
            <a:ext cx="6547122" cy="853244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B0F0"/>
                </a:solidFill>
                <a:latin typeface="Monotype Corsiva" pitchFamily="66" charset="0"/>
              </a:rPr>
              <a:t>Игра «Геометрические фигуры»</a:t>
            </a:r>
            <a:br>
              <a:rPr lang="ru-RU" sz="32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8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8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Monotype Corsiva" pitchFamily="66" charset="0"/>
              </a:rPr>
              <a:t>«Продолжи узор по схеме»</a:t>
            </a:r>
            <a:endParaRPr lang="ru-RU" sz="32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7" y="539552"/>
            <a:ext cx="3528392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33" y="539551"/>
            <a:ext cx="2730698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5" y="3419872"/>
            <a:ext cx="41764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20" y="6084168"/>
            <a:ext cx="4315516" cy="28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51" y="3419873"/>
            <a:ext cx="168700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6228184"/>
            <a:ext cx="1588897" cy="27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1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80728" y="251520"/>
            <a:ext cx="482453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«Волшебный мольберт»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4" y="1026443"/>
            <a:ext cx="2664295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38" y="1060135"/>
            <a:ext cx="2450937" cy="344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5" y="4716016"/>
            <a:ext cx="302433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48" y="4716016"/>
            <a:ext cx="296451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203660"/>
            <a:ext cx="2733809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179511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3" y="2993219"/>
            <a:ext cx="2739784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0" y="2894547"/>
            <a:ext cx="25922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2" y="6050797"/>
            <a:ext cx="287782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42" y="6050797"/>
            <a:ext cx="273219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1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84784" y="179512"/>
            <a:ext cx="3816424" cy="5652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«Собери бусы»</a:t>
            </a:r>
            <a:endParaRPr lang="ru-RU" sz="36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1" y="3131840"/>
            <a:ext cx="2952328" cy="251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31840"/>
            <a:ext cx="3143250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49" y="979819"/>
            <a:ext cx="3860601" cy="205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979819"/>
            <a:ext cx="21602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796136"/>
            <a:ext cx="2996506" cy="301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96" y="5823019"/>
            <a:ext cx="3176527" cy="30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23528"/>
            <a:ext cx="6480720" cy="85689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учёных  показали, что уровень развития детской речи находится в прямой зависимости от степени сформированности  движений пальцев рук. Чем активнее и точнее движение пальцев у малыша, тем быстрее он начинает говорить. Развитие движений пальцев рук как бы подготавливают почву для последующего формирования речи. Обычно ребенок, имеющий высокий уровень развития мелкой моторики, умеет логически рассуждать, у него достаточно развиты память и внимание, связная речь. Ведь рука имеет самое большое представительство в коре головного мозга. 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мелкой моторики 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малышей                                        как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лучше служат 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всевозможные игры-действия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предметами, пальчиковые игры.</a:t>
            </a:r>
            <a:b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 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таким играм,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получает разнообразные сенсорные впечатления, 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у 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него развивается внимательность и способность сосредоточиться. Такие игры формируют добрые взаимоотношения между детьми, а также между взрослым и ребёнком.</a:t>
            </a:r>
            <a:b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 них есть еще одно преимущество – они очень увлекательны и нравятся детям.</a:t>
            </a:r>
            <a:r>
              <a:rPr lang="ru-RU" sz="2200" dirty="0">
                <a:solidFill>
                  <a:srgbClr val="7030A0"/>
                </a:solidFill>
                <a:effectLst/>
              </a:rPr>
              <a:t> </a:t>
            </a:r>
            <a:br>
              <a:rPr lang="ru-RU" sz="2200" dirty="0">
                <a:solidFill>
                  <a:srgbClr val="7030A0"/>
                </a:solidFill>
                <a:effectLst/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57250" y="251520"/>
            <a:ext cx="4800600" cy="576064"/>
          </a:xfrm>
        </p:spPr>
        <p:txBody>
          <a:bodyPr/>
          <a:lstStyle/>
          <a:p>
            <a:pPr marL="46037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«Кто первым до мышонка»</a:t>
            </a:r>
          </a:p>
          <a:p>
            <a:pPr marL="46037" indent="0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1" y="1043608"/>
            <a:ext cx="338437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4368255"/>
            <a:ext cx="55816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9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1" y="5292080"/>
            <a:ext cx="2768797" cy="365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53" y="1403648"/>
            <a:ext cx="2919800" cy="35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" y="1403648"/>
            <a:ext cx="35172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48680" y="179512"/>
            <a:ext cx="5832648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Интересны малышам и целевые ситуативные игры и упражнения с крупяными изделиями.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2380" y="4695473"/>
            <a:ext cx="3517296" cy="4355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Крупу  мыли, крупу мяли…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4" y="5292080"/>
            <a:ext cx="3272824" cy="3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3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297847" cy="86044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«Найди  клад»      </a:t>
            </a:r>
            <a:r>
              <a:rPr lang="ru-RU" sz="1800" dirty="0" smtClean="0">
                <a:solidFill>
                  <a:srgbClr val="00B0F0"/>
                </a:solidFill>
              </a:rPr>
              <a:t/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800" dirty="0">
                <a:solidFill>
                  <a:srgbClr val="00B0F0"/>
                </a:solidFill>
              </a:rPr>
              <a:t/>
            </a:r>
            <a:br>
              <a:rPr lang="ru-RU" sz="1800" dirty="0">
                <a:solidFill>
                  <a:srgbClr val="00B0F0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800" dirty="0" smtClean="0">
                <a:solidFill>
                  <a:srgbClr val="00B050"/>
                </a:solidFill>
                <a:latin typeface="Monotype Corsiva" pitchFamily="66" charset="0"/>
              </a:rPr>
              <a:t> «Что спрятано?»</a:t>
            </a:r>
            <a:br>
              <a:rPr lang="ru-RU" sz="28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Кто спрятался?»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6588224"/>
            <a:ext cx="23042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6588224"/>
            <a:ext cx="30963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37" y="539552"/>
            <a:ext cx="230425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539552"/>
            <a:ext cx="230425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1" y="3179837"/>
            <a:ext cx="3055392" cy="30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12" y="3179837"/>
            <a:ext cx="2808312" cy="30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6085" y="323528"/>
            <a:ext cx="6341267" cy="8820472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с бобовыми:</a:t>
            </a:r>
          </a:p>
          <a:p>
            <a:pPr marL="46037" indent="0" algn="just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сортируем</a:t>
            </a:r>
          </a:p>
          <a:p>
            <a:pPr marL="46037" indent="0" algn="just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фасоль</a:t>
            </a:r>
          </a:p>
          <a:p>
            <a:pPr marL="46037" indent="0" algn="just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белую и</a:t>
            </a:r>
          </a:p>
          <a:p>
            <a:pPr marL="46037" indent="0" algn="just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красную;</a:t>
            </a:r>
          </a:p>
          <a:p>
            <a:pPr marL="46037" indent="0" algn="just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6037" indent="0" algn="just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фасоль</a:t>
            </a:r>
          </a:p>
          <a:p>
            <a:pPr marL="46037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белую, </a:t>
            </a:r>
          </a:p>
          <a:p>
            <a:pPr marL="46037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красную </a:t>
            </a:r>
          </a:p>
          <a:p>
            <a:pPr marL="46037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и  горох.</a:t>
            </a:r>
          </a:p>
          <a:p>
            <a:pPr marL="46037" indent="0" algn="just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9" y="971600"/>
            <a:ext cx="40324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9" y="6119664"/>
            <a:ext cx="39604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7" y="3615308"/>
            <a:ext cx="3790083" cy="24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1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2" y="1425382"/>
            <a:ext cx="216024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11" y="1310198"/>
            <a:ext cx="4176464" cy="33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5220072"/>
            <a:ext cx="2232248" cy="32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8" y="5058022"/>
            <a:ext cx="4048456" cy="369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75792" y="251520"/>
            <a:ext cx="47454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Упражнения с косточками                                              от плодово-ягодных культур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8680" y="323528"/>
            <a:ext cx="5904656" cy="1512168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развития мелкой моторики используем и пальчиковые игры.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47940"/>
            <a:ext cx="316835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1147940"/>
            <a:ext cx="31991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9" y="4572000"/>
            <a:ext cx="57816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2656" y="179512"/>
            <a:ext cx="6264696" cy="87129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Таким образом, при выполнении различных действий с играми и игровыми пособиями, когда играя, ребёнок проговаривает свои действия (собираю картинку; украшаю ёлочку; рисую маму, домик, солнышко; подбираю колёса для вагончиков; ищу клад; нашла лук, помидор, кубик), действия предметов (паровозик едет, гудит, везёт вагончики; спряталась собачка, коровка), называя предметы, их части, цвет, форму, признаки (лягушка зелёная; яблоко жёлтое, круглое, сладкое;  лимон кислый, колеса круглые, флажок треугольный) и т. д., у детей формируются и закрепляются  такие навыки и умения, как отвечать на вопросы полным ответом; давать определения предметам и  действиям; соотносить предмет с цветом, формой, признаком; согласовывать существительные с глаголами, прилагательными, числительными; выполнять действия в соответствии с текстом. То есть, у детей формируются предпосылки к овладению                                           развитой связной речью.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57250" y="539552"/>
            <a:ext cx="5164038" cy="4464496"/>
          </a:xfrm>
        </p:spPr>
        <p:txBody>
          <a:bodyPr/>
          <a:lstStyle/>
          <a:p>
            <a:pPr marL="46037" indent="0" algn="ctr">
              <a:buNone/>
            </a:pPr>
            <a:endParaRPr lang="ru-RU" sz="2800" dirty="0" smtClean="0"/>
          </a:p>
          <a:p>
            <a:pPr marL="46037" indent="0" algn="ctr">
              <a:buNone/>
            </a:pPr>
            <a:endParaRPr lang="ru-RU" sz="2800" dirty="0"/>
          </a:p>
          <a:p>
            <a:pPr marL="46037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                         ЗА ВНИМАНИЕ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3779912"/>
            <a:ext cx="58293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5934" y="179512"/>
            <a:ext cx="6398717" cy="16561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Учитывая возрастные особенности детей нашей группы, мы активно используем в своей работе разнообразные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игры,                                                  в которых, кроме всего прочего,                                                      активно задействованы пальчики ребёнка.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5934" y="1979712"/>
            <a:ext cx="6187401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Крупная мозаика для малышей.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58" y="2501792"/>
            <a:ext cx="378859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4" y="2501792"/>
            <a:ext cx="24926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5" y="5004048"/>
            <a:ext cx="2914483" cy="38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7032" y="5796136"/>
            <a:ext cx="252005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71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0648" y="221290"/>
            <a:ext cx="6336704" cy="7488832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Всевозможные игры-вкладыши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</a:t>
            </a: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                  </a:t>
            </a:r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                  </a:t>
            </a: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827584"/>
            <a:ext cx="266429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2" y="2419433"/>
            <a:ext cx="271543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3" y="4867705"/>
            <a:ext cx="26642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2" y="1043608"/>
            <a:ext cx="257510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7" y="4999703"/>
            <a:ext cx="320325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7668344"/>
            <a:ext cx="324036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28" y="3491878"/>
            <a:ext cx="2952329" cy="12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8" y="6333703"/>
            <a:ext cx="2715319" cy="266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6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40" y="4860033"/>
            <a:ext cx="176981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12" y="2843808"/>
            <a:ext cx="176504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3" y="2678020"/>
            <a:ext cx="1943768" cy="203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2" y="323528"/>
            <a:ext cx="2015777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9" y="4788023"/>
            <a:ext cx="21602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16" y="6996318"/>
            <a:ext cx="20214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23" y="755576"/>
            <a:ext cx="186743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63" y="4788022"/>
            <a:ext cx="2312202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4" y="6876255"/>
            <a:ext cx="2095855" cy="198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8" y="6888066"/>
            <a:ext cx="186743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63" y="2678020"/>
            <a:ext cx="2239069" cy="203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02" y="323528"/>
            <a:ext cx="2226479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7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3" y="201434"/>
            <a:ext cx="230425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1933479"/>
            <a:ext cx="165618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8" y="395536"/>
            <a:ext cx="167602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8" y="3484303"/>
            <a:ext cx="1800200" cy="140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52" y="5138686"/>
            <a:ext cx="25202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3" y="3337635"/>
            <a:ext cx="2304256" cy="18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04" y="6938886"/>
            <a:ext cx="2416906" cy="178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40" y="1753460"/>
            <a:ext cx="2340260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57" y="5390785"/>
            <a:ext cx="1567253" cy="129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4" y="7239104"/>
            <a:ext cx="1729148" cy="140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20" y="1331640"/>
            <a:ext cx="41764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10666" y="251520"/>
            <a:ext cx="430656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Игры-ассоциации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4462" y="3923928"/>
            <a:ext cx="213241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Изучаем транспорт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3096" y="7740352"/>
            <a:ext cx="236368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Monotype Corsiva" pitchFamily="66" charset="0"/>
              </a:rPr>
              <a:t>Изучаем геометрические фигуры</a:t>
            </a:r>
            <a:endParaRPr lang="ru-RU" sz="2600" b="1" dirty="0">
              <a:latin typeface="Monotype Corsiva" pitchFamily="66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4499992"/>
            <a:ext cx="2371274" cy="308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122468"/>
            <a:ext cx="2132410" cy="265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9" y="5580112"/>
            <a:ext cx="393603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1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1162" y="251520"/>
            <a:ext cx="6454648" cy="8712968"/>
          </a:xfrm>
        </p:spPr>
        <p:txBody>
          <a:bodyPr/>
          <a:lstStyle/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</a:t>
            </a:r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«Профессии»</a:t>
            </a: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                    «Маша </a:t>
            </a:r>
          </a:p>
          <a:p>
            <a:pPr marL="46037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                   и медведь»</a:t>
            </a: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Зоологическое </a:t>
            </a:r>
          </a:p>
          <a:p>
            <a:pPr marL="46037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        лото»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2" y="1475656"/>
            <a:ext cx="1772369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7" y="308807"/>
            <a:ext cx="418492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93" y="6300192"/>
            <a:ext cx="38152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1" y="3534328"/>
            <a:ext cx="3960440" cy="272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3" y="3534328"/>
            <a:ext cx="2016225" cy="168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2" y="6443305"/>
            <a:ext cx="2103145" cy="154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98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77" y="1461912"/>
            <a:ext cx="2935163" cy="254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597156"/>
            <a:ext cx="2000330" cy="146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6" y="7127676"/>
            <a:ext cx="208823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4283967"/>
            <a:ext cx="165507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1" y="4007802"/>
            <a:ext cx="2594753" cy="300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9414" y="165768"/>
            <a:ext cx="6195153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Привлекают внимание малышей и игровые пособия, сделанные нашими руками из бросового и подручного материала.                                                          Они ярки, красочны, эстетичны, безопасны.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77" y="6147580"/>
            <a:ext cx="3276690" cy="278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3594" y="3275856"/>
            <a:ext cx="2814283" cy="731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Шумова шкатулка «Подбери пару»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1993</TotalTime>
  <Words>403</Words>
  <Application>Microsoft Office PowerPoint</Application>
  <PresentationFormat>Экран (4:3)</PresentationFormat>
  <Paragraphs>106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структурное подразделение Авангардского филиала   государственного бюджетного общеобразовательного   учреждения Самарской области средней общеобразовательной школы «Образовательный центр»                                                                                                 имени Героя Советского Союза Ваничкина Ивана Дмитриевича с. Алексеевка муниципального района Алексеевский Самарской области -         детский сад «Буратино»  Развитие речи                             младших дошкольников посредством развития сенсорики и мелкой моторики.  Выполнила воспитатель группы общеразвивающей направленности «Тридевятое царство» Амельченко Г.П. п. Авангард 2017 г.  </vt:lpstr>
      <vt:lpstr> Исследования учёных  показали, что уровень развития детской речи находится в прямой зависимости от степени сформированности  движений пальцев рук. Чем активнее и точнее движение пальцев у малыша, тем быстрее он начинает говорить. Развитие движений пальцев рук как бы подготавливают почву для последующего формирования речи. Обычно ребенок, имеющий высокий уровень развития мелкой моторики, умеет логически рассуждать, у него достаточно развиты память и внимание, связная речь. Ведь рука имеет самое большое представительство в коре головного мозга.                             Для развития мелкой моторики у малышей                                        как нельзя лучше служат всевозможные игры-действия с предметами, пальчиковые игры. Благодаря таким играм, ребёнок получает разнообразные сенсорные впечатления,                                                                                     у него развивается внимательность и способность сосредоточиться. Такие игры формируют добрые взаимоотношения между детьми, а также между взрослым и ребёнком. У них есть еще одно преимущество – они очень увлекательны и нравятся детям.  </vt:lpstr>
      <vt:lpstr>Крупная мозаика для малышей.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«Геометрические фигуры»       «Продолжи узор по схеме»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«Найди  клад»                   «Что спрятано?»            «Кто спрятался?»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Авангардского филиала   государственного бюджетного общеобразовательного учреждения Самарской области средней общеобразовательной школы «Образовательный центр»   имени Героя Советского Союза Ваничкина Ивана Дмитриевича с. Алексеевка муниципального района Алексеевский Самарской области - детский сад «Буратино» </dc:title>
  <cp:lastModifiedBy>васек</cp:lastModifiedBy>
  <cp:revision>163</cp:revision>
  <cp:lastPrinted>2016-02-09T10:08:57Z</cp:lastPrinted>
  <dcterms:modified xsi:type="dcterms:W3CDTF">2017-03-16T18:19:10Z</dcterms:modified>
</cp:coreProperties>
</file>